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74" r:id="rId9"/>
    <p:sldId id="275" r:id="rId10"/>
    <p:sldId id="263" r:id="rId11"/>
    <p:sldId id="276" r:id="rId12"/>
    <p:sldId id="264" r:id="rId13"/>
    <p:sldId id="265" r:id="rId14"/>
    <p:sldId id="266" r:id="rId15"/>
    <p:sldId id="278" r:id="rId16"/>
    <p:sldId id="267" r:id="rId17"/>
    <p:sldId id="268" r:id="rId18"/>
    <p:sldId id="269" r:id="rId19"/>
    <p:sldId id="284" r:id="rId20"/>
    <p:sldId id="279" r:id="rId21"/>
    <p:sldId id="282" r:id="rId22"/>
    <p:sldId id="281" r:id="rId23"/>
    <p:sldId id="283" r:id="rId24"/>
    <p:sldId id="270" r:id="rId25"/>
    <p:sldId id="271" r:id="rId26"/>
    <p:sldId id="273" r:id="rId27"/>
  </p:sldIdLst>
  <p:sldSz cx="12192000" cy="6858000"/>
  <p:notesSz cx="6858000" cy="9144000"/>
  <p:defaultTextStyle>
    <a:defPPr>
      <a:defRPr lang="hi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281E7-A427-4C6A-97D1-F63C1E113B56}" type="datetimeFigureOut">
              <a:rPr lang="en-IN" smtClean="0"/>
              <a:pPr/>
              <a:t>06-03-2017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07F1-9B63-48A0-8AB9-63CEF086B13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907F1-9B63-48A0-8AB9-63CEF086B13A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D591-6717-4431-88E6-C5B757B42E61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114482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EA31-4F4E-4049-9CD2-F4EC33ADB24C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374289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8FC05-0CEA-4FDC-9E2C-2E2367574E95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282963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6DFA-71FD-4762-B06F-7A850539ECBC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390789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8C74-8FE8-4D9F-8101-EC0BA2DC2290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49354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710D-2D44-4F6F-AF2F-DAD2FFFD8757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178583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D720-24A2-4E10-92A4-F862B4D2AE40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377695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57E4-551A-43C0-BD30-27926A7B85A3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99021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500D8-E29F-4FC2-B038-AEF050064F9A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20001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EFF8-A864-47C4-9D28-5170C3CFDB34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253055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1F1-0773-4334-9AEA-1167A6905450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77510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E67C-17D1-46EA-8C6B-14086A34159B}" type="datetime8">
              <a:rPr lang="hi-IN" smtClean="0"/>
              <a:pPr/>
              <a:t>०६/०३/१७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10F01-85FF-4E84-ACB8-B1CDECBB357B}" type="slidenum">
              <a:rPr lang="hi-IN" smtClean="0"/>
              <a:pPr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67811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0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2055" y="1051034"/>
            <a:ext cx="297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</a:t>
            </a:fld>
            <a:endParaRPr lang="hi-IN"/>
          </a:p>
        </p:txBody>
      </p:sp>
      <p:sp>
        <p:nvSpPr>
          <p:cNvPr id="6" name="TextBox 5"/>
          <p:cNvSpPr txBox="1"/>
          <p:nvPr/>
        </p:nvSpPr>
        <p:spPr>
          <a:xfrm>
            <a:off x="851338" y="5339255"/>
            <a:ext cx="328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3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7544" y="376777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>
                <a:latin typeface="Constantia" pitchFamily="18" charset="0"/>
              </a:rPr>
              <a:t>A2 Milk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60" y="2043838"/>
            <a:ext cx="5459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2400" dirty="0">
                <a:latin typeface="Constantia" pitchFamily="18" charset="0"/>
              </a:rPr>
              <a:t>Indigenous cows like </a:t>
            </a:r>
            <a:r>
              <a:rPr lang="en-IN" altLang="hi-IN" sz="2400" dirty="0" err="1">
                <a:latin typeface="Constantia" pitchFamily="18" charset="0"/>
              </a:rPr>
              <a:t>Gir</a:t>
            </a:r>
            <a:r>
              <a:rPr lang="en-IN" altLang="hi-IN" sz="2400" dirty="0">
                <a:latin typeface="Constantia" pitchFamily="18" charset="0"/>
              </a:rPr>
              <a:t> </a:t>
            </a:r>
            <a:r>
              <a:rPr lang="en-IN" altLang="hi-IN" sz="2400" dirty="0" smtClean="0">
                <a:latin typeface="Constantia" pitchFamily="18" charset="0"/>
              </a:rPr>
              <a:t>and </a:t>
            </a:r>
            <a:r>
              <a:rPr lang="en-IN" altLang="hi-IN" sz="2400" dirty="0" err="1" smtClean="0">
                <a:latin typeface="Constantia" pitchFamily="18" charset="0"/>
              </a:rPr>
              <a:t>Sahiwal</a:t>
            </a:r>
            <a:r>
              <a:rPr lang="en-IN" altLang="hi-IN" sz="2400" dirty="0" smtClean="0">
                <a:latin typeface="Constantia" pitchFamily="18" charset="0"/>
              </a:rPr>
              <a:t> cows </a:t>
            </a:r>
            <a:r>
              <a:rPr lang="en-IN" altLang="hi-IN" sz="2400" dirty="0">
                <a:latin typeface="Constantia" pitchFamily="18" charset="0"/>
              </a:rPr>
              <a:t>produce milk with A2 </a:t>
            </a:r>
            <a:r>
              <a:rPr lang="en-IN" altLang="hi-IN" sz="2400" dirty="0" smtClean="0">
                <a:latin typeface="Constantia" pitchFamily="18" charset="0"/>
              </a:rPr>
              <a:t>protein. A2 milk has the following characteristics</a:t>
            </a:r>
            <a:r>
              <a:rPr lang="en-IN" altLang="hi-IN" sz="2400" dirty="0" smtClean="0">
                <a:latin typeface="Constantia" pitchFamily="18" charset="0"/>
              </a:rPr>
              <a:t>:</a:t>
            </a:r>
          </a:p>
          <a:p>
            <a:endParaRPr lang="en-IN" altLang="hi-IN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Closest </a:t>
            </a:r>
            <a:r>
              <a:rPr lang="en-IN" altLang="hi-IN" sz="2400" dirty="0">
                <a:latin typeface="Constantia" pitchFamily="18" charset="0"/>
              </a:rPr>
              <a:t>to mother’s </a:t>
            </a:r>
            <a:r>
              <a:rPr lang="en-IN" altLang="hi-IN" sz="2400" dirty="0" smtClean="0">
                <a:latin typeface="Constantia" pitchFamily="18" charset="0"/>
              </a:rPr>
              <a:t>milk</a:t>
            </a:r>
          </a:p>
          <a:p>
            <a:pPr>
              <a:buFont typeface="Wingdings" pitchFamily="2" charset="2"/>
              <a:buChar char="q"/>
            </a:pPr>
            <a:r>
              <a:rPr lang="en-US" altLang="hi-IN" sz="2400" dirty="0" smtClean="0">
                <a:latin typeface="Constantia" pitchFamily="18" charset="0"/>
              </a:rPr>
              <a:t>Improves immunity</a:t>
            </a:r>
            <a:endParaRPr lang="en-IN" altLang="hi-IN" sz="24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Fights </a:t>
            </a:r>
            <a:r>
              <a:rPr lang="en-IN" altLang="hi-IN" sz="2400" dirty="0">
                <a:latin typeface="Constantia" pitchFamily="18" charset="0"/>
              </a:rPr>
              <a:t>against diseases and </a:t>
            </a:r>
            <a:r>
              <a:rPr lang="en-IN" altLang="hi-IN" sz="2400" dirty="0" smtClean="0">
                <a:latin typeface="Constantia" pitchFamily="18" charset="0"/>
              </a:rPr>
              <a:t>disorders.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BCM7 </a:t>
            </a:r>
            <a:r>
              <a:rPr lang="en-IN" altLang="hi-IN" sz="2400" dirty="0">
                <a:latin typeface="Constantia" pitchFamily="18" charset="0"/>
              </a:rPr>
              <a:t>free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57020" y="1762897"/>
            <a:ext cx="6111171" cy="35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74603" y="5407619"/>
            <a:ext cx="142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2800" dirty="0" err="1" smtClean="0">
                <a:latin typeface="Hurufo &amp; Numero" panose="02000500000000000000" pitchFamily="2" charset="0"/>
              </a:rPr>
              <a:t>Gir</a:t>
            </a:r>
            <a:r>
              <a:rPr lang="en-IN" altLang="hi-IN" sz="2800" dirty="0" smtClean="0">
                <a:latin typeface="Hurufo &amp; Numero" panose="02000500000000000000" pitchFamily="2" charset="0"/>
              </a:rPr>
              <a:t> Cow</a:t>
            </a:r>
            <a:endParaRPr lang="en-IN" altLang="hi-IN" sz="2800" dirty="0">
              <a:latin typeface="Hurufo &amp; Numero" panose="020005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10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318537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33535" y="1903731"/>
            <a:ext cx="6030988" cy="4339037"/>
          </a:xfrm>
        </p:spPr>
      </p:pic>
      <p:sp>
        <p:nvSpPr>
          <p:cNvPr id="5" name="TextBox 4"/>
          <p:cNvSpPr txBox="1"/>
          <p:nvPr/>
        </p:nvSpPr>
        <p:spPr>
          <a:xfrm>
            <a:off x="295965" y="2709058"/>
            <a:ext cx="5371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Possible </a:t>
            </a:r>
            <a:r>
              <a:rPr lang="en-US" sz="2400" dirty="0" smtClean="0">
                <a:latin typeface="Constantia" pitchFamily="18" charset="0"/>
              </a:rPr>
              <a:t>Contributors:</a:t>
            </a:r>
          </a:p>
          <a:p>
            <a:endParaRPr lang="en-US" sz="24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Hormones are a factor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Genetic mutation of cross- bred cows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A1 milk/Presence of BCM7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11</a:t>
            </a:fld>
            <a:endParaRPr lang="hi-IN"/>
          </a:p>
        </p:txBody>
      </p:sp>
      <p:sp>
        <p:nvSpPr>
          <p:cNvPr id="9" name="TextBox 8"/>
          <p:cNvSpPr txBox="1"/>
          <p:nvPr/>
        </p:nvSpPr>
        <p:spPr>
          <a:xfrm>
            <a:off x="1042087" y="376777"/>
            <a:ext cx="10107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Tremendous rise in heart diseases &amp; diabetes?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Benefits of pasteurization- </a:t>
            </a:r>
            <a:r>
              <a:rPr lang="en-IN" altLang="hi-IN" sz="4800" dirty="0">
                <a:latin typeface="Constantia" pitchFamily="18" charset="0"/>
              </a:rPr>
              <a:t>Safety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654" y="2764336"/>
            <a:ext cx="4728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Louis Pasteur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Safety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Transport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Logistics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Temperature &amp; Bacteria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753" y="1824193"/>
            <a:ext cx="6123077" cy="38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12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21473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>
                <a:latin typeface="Constantia" pitchFamily="18" charset="0"/>
              </a:rPr>
              <a:t>Case Study </a:t>
            </a:r>
            <a:r>
              <a:rPr lang="en-IN" altLang="hi-IN" sz="4800" dirty="0" smtClean="0">
                <a:latin typeface="Constantia" pitchFamily="18" charset="0"/>
              </a:rPr>
              <a:t>- </a:t>
            </a:r>
            <a:r>
              <a:rPr lang="en-IN" altLang="hi-IN" sz="4800" dirty="0" err="1">
                <a:latin typeface="Constantia" pitchFamily="18" charset="0"/>
              </a:rPr>
              <a:t>Amul</a:t>
            </a:r>
            <a:endParaRPr lang="en-IN" altLang="hi-IN" sz="4800" dirty="0"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9464" y="2417380"/>
            <a:ext cx="4985378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hi-IN" sz="2400" dirty="0" smtClean="0">
                <a:latin typeface="Constantia" pitchFamily="18" charset="0"/>
              </a:rPr>
              <a:t>Farmer collection model</a:t>
            </a:r>
            <a:endParaRPr lang="en-IN" altLang="hi-IN" sz="2400" dirty="0" smtClean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Collects </a:t>
            </a:r>
            <a:r>
              <a:rPr lang="en-IN" altLang="hi-IN" sz="2400" dirty="0">
                <a:latin typeface="Constantia" pitchFamily="18" charset="0"/>
              </a:rPr>
              <a:t>milk from milk collection </a:t>
            </a:r>
            <a:r>
              <a:rPr lang="en-IN" altLang="hi-IN" sz="2400" dirty="0" smtClean="0">
                <a:latin typeface="Constantia" pitchFamily="18" charset="0"/>
              </a:rPr>
              <a:t>centres</a:t>
            </a:r>
            <a:endParaRPr lang="en-IN" altLang="hi-IN" sz="2400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Milk contains </a:t>
            </a:r>
            <a:r>
              <a:rPr lang="en-IN" altLang="hi-IN" sz="2400" dirty="0" err="1" smtClean="0">
                <a:latin typeface="Constantia" pitchFamily="18" charset="0"/>
              </a:rPr>
              <a:t>oxytocin</a:t>
            </a:r>
            <a:r>
              <a:rPr lang="en-IN" altLang="hi-IN" sz="2400" dirty="0" smtClean="0">
                <a:latin typeface="Constantia" pitchFamily="18" charset="0"/>
              </a:rPr>
              <a:t>, hormones and antibiotics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Farmer maintains absolutely </a:t>
            </a:r>
            <a:r>
              <a:rPr lang="en-IN" altLang="hi-IN" sz="2400" dirty="0">
                <a:latin typeface="Constantia" pitchFamily="18" charset="0"/>
              </a:rPr>
              <a:t>no </a:t>
            </a:r>
            <a:r>
              <a:rPr lang="en-IN" altLang="hi-IN" sz="2400" dirty="0" smtClean="0">
                <a:latin typeface="Constantia" pitchFamily="18" charset="0"/>
              </a:rPr>
              <a:t>hygiene</a:t>
            </a:r>
            <a:endParaRPr lang="en-IN" altLang="hi-IN" sz="2400" dirty="0"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Focuses on quantity than quality.               </a:t>
            </a:r>
          </a:p>
        </p:txBody>
      </p:sp>
      <p:pic>
        <p:nvPicPr>
          <p:cNvPr id="7" name="Picture 6" descr="3.jpg"/>
          <p:cNvPicPr>
            <a:picLocks noChangeAspect="1"/>
          </p:cNvPicPr>
          <p:nvPr/>
        </p:nvPicPr>
        <p:blipFill>
          <a:blip r:embed="rId2" cstate="print"/>
          <a:srcRect l="1274" t="42104" r="1492" b="2864"/>
          <a:stretch>
            <a:fillRect/>
          </a:stretch>
        </p:blipFill>
        <p:spPr>
          <a:xfrm>
            <a:off x="1028261" y="1928648"/>
            <a:ext cx="3784600" cy="3742267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2" cstate="print"/>
          <a:srcRect l="1710" t="2914" r="1710" b="86125"/>
          <a:stretch>
            <a:fillRect/>
          </a:stretch>
        </p:blipFill>
        <p:spPr>
          <a:xfrm>
            <a:off x="6060089" y="1326027"/>
            <a:ext cx="5249334" cy="104084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13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8309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400" dirty="0">
                <a:latin typeface="Constantia" pitchFamily="18" charset="0"/>
              </a:rPr>
              <a:t>Case </a:t>
            </a:r>
            <a:r>
              <a:rPr lang="en-IN" altLang="hi-IN" sz="4400" dirty="0" smtClean="0">
                <a:latin typeface="Constantia" pitchFamily="18" charset="0"/>
              </a:rPr>
              <a:t>Study</a:t>
            </a:r>
          </a:p>
          <a:p>
            <a:pPr algn="ctr"/>
            <a:r>
              <a:rPr lang="en-IN" altLang="hi-IN" sz="4400" dirty="0" smtClean="0">
                <a:latin typeface="Constantia" pitchFamily="18" charset="0"/>
              </a:rPr>
              <a:t>Factory farms with industrial HF cows</a:t>
            </a:r>
            <a:endParaRPr lang="en-IN" altLang="hi-IN" sz="4400" dirty="0"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" y="2174789"/>
            <a:ext cx="6583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Unnaturally </a:t>
            </a:r>
            <a:r>
              <a:rPr lang="en-IN" altLang="hi-IN" sz="2400" dirty="0" smtClean="0">
                <a:latin typeface="Constantia" pitchFamily="18" charset="0"/>
              </a:rPr>
              <a:t>high yielding exotic cows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Genetically modified for more milk</a:t>
            </a:r>
          </a:p>
          <a:p>
            <a:pPr>
              <a:buFont typeface="Wingdings" pitchFamily="2" charset="2"/>
              <a:buChar char="q"/>
            </a:pPr>
            <a:r>
              <a:rPr lang="en-US" altLang="hi-IN" sz="2400" dirty="0" smtClean="0">
                <a:latin typeface="Constantia" pitchFamily="18" charset="0"/>
              </a:rPr>
              <a:t>Cows yielding milk containing A1 proteins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Cows </a:t>
            </a:r>
            <a:r>
              <a:rPr lang="en-IN" altLang="hi-IN" sz="2400" dirty="0">
                <a:latin typeface="Constantia" pitchFamily="18" charset="0"/>
              </a:rPr>
              <a:t>are </a:t>
            </a:r>
            <a:r>
              <a:rPr lang="en-IN" altLang="hi-IN" sz="2400" dirty="0" smtClean="0">
                <a:latin typeface="Constantia" pitchFamily="18" charset="0"/>
              </a:rPr>
              <a:t>regularly sick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Overdosed </a:t>
            </a:r>
            <a:r>
              <a:rPr lang="en-IN" altLang="hi-IN" sz="2400" dirty="0">
                <a:latin typeface="Constantia" pitchFamily="18" charset="0"/>
              </a:rPr>
              <a:t>with antibiotics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Milk contains </a:t>
            </a:r>
            <a:r>
              <a:rPr lang="en-IN" altLang="hi-IN" sz="2400" dirty="0" smtClean="0">
                <a:latin typeface="Constantia" pitchFamily="18" charset="0"/>
              </a:rPr>
              <a:t>BCM7</a:t>
            </a:r>
          </a:p>
          <a:p>
            <a:pPr lvl="1"/>
            <a:r>
              <a:rPr lang="en-IN" altLang="hi-IN" sz="2400" dirty="0" smtClean="0">
                <a:latin typeface="Constantia" pitchFamily="18" charset="0"/>
              </a:rPr>
              <a:t>- Causes </a:t>
            </a:r>
            <a:r>
              <a:rPr lang="en-IN" altLang="hi-IN" sz="2400" dirty="0">
                <a:latin typeface="Constantia" pitchFamily="18" charset="0"/>
              </a:rPr>
              <a:t>heart diseases </a:t>
            </a:r>
            <a:endParaRPr lang="en-IN" altLang="hi-IN" sz="2400" dirty="0" smtClean="0">
              <a:latin typeface="Constantia" pitchFamily="18" charset="0"/>
            </a:endParaRPr>
          </a:p>
          <a:p>
            <a:pPr lvl="1"/>
            <a:r>
              <a:rPr lang="en-IN" altLang="hi-IN" sz="2400" dirty="0" smtClean="0">
                <a:latin typeface="Constantia" pitchFamily="18" charset="0"/>
              </a:rPr>
              <a:t>- Autism </a:t>
            </a:r>
            <a:r>
              <a:rPr lang="en-IN" altLang="hi-IN" sz="2400" dirty="0">
                <a:latin typeface="Constantia" pitchFamily="18" charset="0"/>
              </a:rPr>
              <a:t>in children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5643" y="1838753"/>
            <a:ext cx="4885740" cy="366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84444" y="5515942"/>
            <a:ext cx="288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2400" dirty="0">
                <a:latin typeface="Hurufo &amp; Numero" panose="02000500000000000000" pitchFamily="2" charset="0"/>
              </a:rPr>
              <a:t>Holstein Friesian Cows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14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198693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92" y="2163379"/>
            <a:ext cx="6872416" cy="34054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Starving </a:t>
            </a:r>
            <a:r>
              <a:rPr lang="en-US" sz="2400" dirty="0" smtClean="0"/>
              <a:t>farmers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No consequences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Such model no where else in the world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No loss to farmer since milk will always be sold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No veterinarian help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Excessive injections from self-proclaimed doctors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Sick cows milk in circulation</a:t>
            </a:r>
          </a:p>
        </p:txBody>
      </p:sp>
      <p:pic>
        <p:nvPicPr>
          <p:cNvPr id="4" name="Picture 3" descr="poor far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6876" y="2185589"/>
            <a:ext cx="4877079" cy="32513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15</a:t>
            </a:fld>
            <a:endParaRPr lang="hi-IN"/>
          </a:p>
        </p:txBody>
      </p:sp>
      <p:sp>
        <p:nvSpPr>
          <p:cNvPr id="9" name="TextBox 8"/>
          <p:cNvSpPr txBox="1"/>
          <p:nvPr/>
        </p:nvSpPr>
        <p:spPr>
          <a:xfrm>
            <a:off x="632460" y="365760"/>
            <a:ext cx="1092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Farmer cooperative model of</a:t>
            </a:r>
          </a:p>
          <a:p>
            <a:pPr algn="ctr"/>
            <a:r>
              <a:rPr lang="en-IN" altLang="hi-IN" sz="4800" dirty="0" smtClean="0">
                <a:latin typeface="Constantia" pitchFamily="18" charset="0"/>
              </a:rPr>
              <a:t>milk collection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>
                <a:latin typeface="Constantia" pitchFamily="18" charset="0"/>
              </a:rPr>
              <a:t>Water and Milk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851" y="2305982"/>
            <a:ext cx="7484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There is high correlation with quality of milk.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Often pond water is source of water.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Filthy water is standard in farmer model.</a:t>
            </a:r>
          </a:p>
          <a:p>
            <a:pPr>
              <a:buFont typeface="Wingdings" pitchFamily="2" charset="2"/>
              <a:buChar char="q"/>
            </a:pPr>
            <a:r>
              <a:rPr lang="en-US" altLang="hi-IN" sz="2400" dirty="0" smtClean="0">
                <a:latin typeface="Constantia" pitchFamily="18" charset="0"/>
              </a:rPr>
              <a:t>Contaminants in pond water:</a:t>
            </a:r>
            <a:endParaRPr lang="en-IN" altLang="hi-IN" sz="2400" dirty="0" smtClean="0">
              <a:latin typeface="Constant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hi-IN" sz="2400" dirty="0" smtClean="0">
                <a:latin typeface="Constantia" pitchFamily="18" charset="0"/>
              </a:rPr>
              <a:t>Algae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hi-IN" sz="2400" dirty="0" smtClean="0">
                <a:latin typeface="Constantia" pitchFamily="18" charset="0"/>
              </a:rPr>
              <a:t>Cockroach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hi-IN" sz="2400" dirty="0" smtClean="0">
                <a:latin typeface="Constantia" pitchFamily="18" charset="0"/>
              </a:rPr>
              <a:t>Fungi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hi-IN" sz="2400" dirty="0" smtClean="0">
                <a:latin typeface="Constantia" pitchFamily="18" charset="0"/>
              </a:rPr>
              <a:t>Solid human </a:t>
            </a:r>
            <a:r>
              <a:rPr lang="en-US" altLang="hi-IN" sz="2400" dirty="0" smtClean="0">
                <a:latin typeface="Constantia" pitchFamily="18" charset="0"/>
              </a:rPr>
              <a:t>waste</a:t>
            </a:r>
            <a:endParaRPr lang="en-IN" altLang="hi-IN" sz="2400" dirty="0">
              <a:latin typeface="Hurufo &amp; Numero" panose="02000500000000000000" pitchFamily="2" charset="0"/>
            </a:endParaRPr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6962" y="2054630"/>
            <a:ext cx="4195462" cy="40415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16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276629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>
                <a:latin typeface="Constantia" pitchFamily="18" charset="0"/>
              </a:rPr>
              <a:t>Green Fodder and Milk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0701" y="2164096"/>
            <a:ext cx="315091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038" y="2164096"/>
            <a:ext cx="320860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5989" y="2412991"/>
            <a:ext cx="5172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Farmer’s cows are fed only on concentrates/ pellets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No green fodder in diet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Feed unfit for consumption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Milk from cows on green fodder has Beta Carotene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Concentrates “milk the cow”</a:t>
            </a:r>
            <a:endParaRPr lang="en-IN" sz="24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9164" y="5429303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Cows eating concentrates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9020717" y="5427599"/>
            <a:ext cx="28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Cows eating green fodder</a:t>
            </a:r>
            <a:endParaRPr lang="en-IN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17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392819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Cow Illness </a:t>
            </a:r>
            <a:r>
              <a:rPr lang="en-IN" altLang="hi-IN" sz="4800" dirty="0">
                <a:latin typeface="Constantia" pitchFamily="18" charset="0"/>
              </a:rPr>
              <a:t>and Milk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7132" y="2338934"/>
            <a:ext cx="5429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Mastitis</a:t>
            </a:r>
            <a:endParaRPr lang="en-IN" altLang="hi-IN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altLang="hi-IN" sz="2400" dirty="0">
                <a:latin typeface="Constantia" pitchFamily="18" charset="0"/>
              </a:rPr>
              <a:t>Foot and Mouth Disease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No </a:t>
            </a:r>
            <a:r>
              <a:rPr lang="en-IN" altLang="hi-IN" sz="2400" dirty="0">
                <a:latin typeface="Constantia" pitchFamily="18" charset="0"/>
              </a:rPr>
              <a:t>withdrawal period </a:t>
            </a:r>
            <a:r>
              <a:rPr lang="en-IN" altLang="hi-IN" sz="2400" dirty="0" smtClean="0">
                <a:latin typeface="Constantia" pitchFamily="18" charset="0"/>
              </a:rPr>
              <a:t>of milk from sick cows.</a:t>
            </a:r>
          </a:p>
          <a:p>
            <a:pPr>
              <a:buFont typeface="Wingdings" pitchFamily="2" charset="2"/>
              <a:buChar char="q"/>
            </a:pPr>
            <a:r>
              <a:rPr lang="en-US" altLang="hi-IN" sz="2400" dirty="0" smtClean="0">
                <a:latin typeface="Constantia" pitchFamily="18" charset="0"/>
              </a:rPr>
              <a:t>It’s not feasible to reject milk in any farmer collection model</a:t>
            </a:r>
            <a:endParaRPr lang="en-IN" altLang="hi-IN" sz="2400" dirty="0">
              <a:latin typeface="Constant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686" y="1855891"/>
            <a:ext cx="4566234" cy="33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18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409567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859" y="2599982"/>
            <a:ext cx="3601995" cy="24910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>
                <a:latin typeface="Constantia" pitchFamily="18" charset="0"/>
              </a:rPr>
              <a:t>Oxytocin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free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Antibiotic free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Growth Hormones free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Comprising A2 protein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Pasteurized</a:t>
            </a:r>
            <a:endParaRPr lang="en-IN" sz="2400" dirty="0"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19</a:t>
            </a:fld>
            <a:endParaRPr lang="hi-IN"/>
          </a:p>
        </p:txBody>
      </p:sp>
      <p:pic>
        <p:nvPicPr>
          <p:cNvPr id="5" name="Picture 4" descr="IMG_20170116_170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8662" y="2233447"/>
            <a:ext cx="4708636" cy="3531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err="1" smtClean="0">
                <a:latin typeface="Constantia" pitchFamily="18" charset="0"/>
              </a:rPr>
              <a:t>Puremilk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7213" y="3013502"/>
            <a:ext cx="5377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hi-IN" sz="2400" dirty="0" smtClean="0">
                <a:latin typeface="Constantia" pitchFamily="18" charset="0"/>
              </a:rPr>
              <a:t>New </a:t>
            </a:r>
            <a:r>
              <a:rPr lang="en-US" altLang="hi-IN" sz="2400" dirty="0" smtClean="0">
                <a:latin typeface="Constantia" pitchFamily="18" charset="0"/>
              </a:rPr>
              <a:t>Zealand inspired and founded natural milk company in Kolkata</a:t>
            </a:r>
            <a:endParaRPr lang="en-US" altLang="hi-IN" sz="24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075" y="357318"/>
            <a:ext cx="655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hi-IN" sz="4800" dirty="0" smtClean="0">
                <a:latin typeface="Constantia" pitchFamily="18" charset="0"/>
              </a:rPr>
              <a:t>Company Introduction</a:t>
            </a:r>
            <a:endParaRPr lang="en-US" altLang="hi-IN" sz="4800" dirty="0">
              <a:latin typeface="Constant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37550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02" y="2707073"/>
            <a:ext cx="5620265" cy="147774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Multiple </a:t>
            </a:r>
            <a:r>
              <a:rPr lang="en-US" sz="2400" dirty="0" smtClean="0">
                <a:latin typeface="Constantia" pitchFamily="18" charset="0"/>
              </a:rPr>
              <a:t>heavy capacity deep bore-wells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Good water quality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FSSAI approval available</a:t>
            </a:r>
            <a:endParaRPr lang="en-IN" sz="2400" dirty="0">
              <a:latin typeface="Constantia" pitchFamily="18" charset="0"/>
            </a:endParaRPr>
          </a:p>
        </p:txBody>
      </p:sp>
      <p:pic>
        <p:nvPicPr>
          <p:cNvPr id="8" name="Picture 7" descr="IMG_20170125_18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1763" y="1186320"/>
            <a:ext cx="3865534" cy="515404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20</a:t>
            </a:fld>
            <a:endParaRPr lang="hi-IN"/>
          </a:p>
        </p:txBody>
      </p:sp>
      <p:sp>
        <p:nvSpPr>
          <p:cNvPr id="7" name="TextBox 6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Water Management - </a:t>
            </a:r>
            <a:r>
              <a:rPr lang="en-IN" altLang="hi-IN" sz="4800" dirty="0" err="1" smtClean="0">
                <a:latin typeface="Constantia" pitchFamily="18" charset="0"/>
              </a:rPr>
              <a:t>Puremilk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21</a:t>
            </a:fld>
            <a:endParaRPr lang="hi-IN"/>
          </a:p>
        </p:txBody>
      </p:sp>
      <p:pic>
        <p:nvPicPr>
          <p:cNvPr id="7" name="Content Placeholder 6" descr="00-bhim sen-r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  <p:sp>
        <p:nvSpPr>
          <p:cNvPr id="8" name="TextBox 7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Feed for Cows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Veterinarians delegated with the responsibility of taking care of </a:t>
            </a:r>
            <a:r>
              <a:rPr lang="en-US" sz="2400" dirty="0" smtClean="0">
                <a:latin typeface="Constantia" pitchFamily="18" charset="0"/>
              </a:rPr>
              <a:t>cows:</a:t>
            </a:r>
          </a:p>
          <a:p>
            <a:pPr>
              <a:buNone/>
            </a:pPr>
            <a:endParaRPr lang="en-US" sz="24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Constantia" pitchFamily="18" charset="0"/>
              </a:rPr>
              <a:t>Name									Experience </a:t>
            </a:r>
            <a:endParaRPr lang="en-US" sz="24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Dr. </a:t>
            </a:r>
            <a:r>
              <a:rPr lang="en-US" sz="2400" dirty="0" err="1" smtClean="0">
                <a:latin typeface="Constantia" pitchFamily="18" charset="0"/>
              </a:rPr>
              <a:t>Tapan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Mukherjee</a:t>
            </a:r>
            <a:r>
              <a:rPr lang="en-US" sz="2400" dirty="0" smtClean="0">
                <a:latin typeface="Constantia" pitchFamily="18" charset="0"/>
              </a:rPr>
              <a:t> (</a:t>
            </a:r>
            <a:r>
              <a:rPr lang="en-US" sz="2400" dirty="0" smtClean="0">
                <a:latin typeface="Constantia" pitchFamily="18" charset="0"/>
              </a:rPr>
              <a:t>BCSC/AH)					42 </a:t>
            </a:r>
            <a:r>
              <a:rPr lang="en-US" sz="2400" dirty="0" smtClean="0">
                <a:latin typeface="Constantia" pitchFamily="18" charset="0"/>
              </a:rPr>
              <a:t>Years</a:t>
            </a: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Mr. </a:t>
            </a:r>
            <a:r>
              <a:rPr lang="en-US" sz="2400" dirty="0" err="1" smtClean="0">
                <a:latin typeface="Constantia" pitchFamily="18" charset="0"/>
              </a:rPr>
              <a:t>Sanjeet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Ghosh</a:t>
            </a:r>
            <a:r>
              <a:rPr lang="en-US" sz="2400" dirty="0" smtClean="0">
                <a:latin typeface="Constantia" pitchFamily="18" charset="0"/>
              </a:rPr>
              <a:t> (Livestock Development  </a:t>
            </a:r>
            <a:r>
              <a:rPr lang="en-US" sz="2400" dirty="0" smtClean="0">
                <a:latin typeface="Constantia" pitchFamily="18" charset="0"/>
              </a:rPr>
              <a:t>Assistant)		5 </a:t>
            </a:r>
            <a:r>
              <a:rPr lang="en-US" sz="2400" dirty="0" smtClean="0">
                <a:latin typeface="Constantia" pitchFamily="18" charset="0"/>
              </a:rPr>
              <a:t>Years</a:t>
            </a: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Mr. </a:t>
            </a:r>
            <a:r>
              <a:rPr lang="en-US" sz="2400" dirty="0" err="1" smtClean="0">
                <a:latin typeface="Constantia" pitchFamily="18" charset="0"/>
              </a:rPr>
              <a:t>Chinmoy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Pan							7 </a:t>
            </a:r>
            <a:r>
              <a:rPr lang="en-US" sz="2400" dirty="0" smtClean="0">
                <a:latin typeface="Constantia" pitchFamily="18" charset="0"/>
              </a:rPr>
              <a:t>Years</a:t>
            </a: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Mr. </a:t>
            </a:r>
            <a:r>
              <a:rPr lang="en-US" sz="2400" dirty="0" err="1" smtClean="0">
                <a:latin typeface="Constantia" pitchFamily="18" charset="0"/>
              </a:rPr>
              <a:t>Mahadev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smtClean="0">
                <a:latin typeface="Constantia" pitchFamily="18" charset="0"/>
              </a:rPr>
              <a:t>Singh							5 </a:t>
            </a:r>
            <a:r>
              <a:rPr lang="en-US" sz="2400" dirty="0" smtClean="0">
                <a:latin typeface="Constantia" pitchFamily="18" charset="0"/>
              </a:rPr>
              <a:t>Years</a:t>
            </a: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Mr. </a:t>
            </a:r>
            <a:r>
              <a:rPr lang="en-US" sz="2400" dirty="0" err="1" smtClean="0">
                <a:latin typeface="Constantia" pitchFamily="18" charset="0"/>
              </a:rPr>
              <a:t>Paban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Palra</a:t>
            </a:r>
            <a:r>
              <a:rPr lang="en-US" sz="2400" dirty="0" smtClean="0">
                <a:latin typeface="Constantia" pitchFamily="18" charset="0"/>
              </a:rPr>
              <a:t> 							2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22</a:t>
            </a:fld>
            <a:endParaRPr lang="hi-IN"/>
          </a:p>
        </p:txBody>
      </p:sp>
      <p:sp>
        <p:nvSpPr>
          <p:cNvPr id="7" name="TextBox 6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Our Veterinarian Team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019" y="2541610"/>
            <a:ext cx="7687962" cy="21207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Pregnant </a:t>
            </a:r>
            <a:r>
              <a:rPr lang="en-US" sz="2400" dirty="0" smtClean="0">
                <a:latin typeface="Constantia" pitchFamily="18" charset="0"/>
              </a:rPr>
              <a:t>women, young mothers, children and other milk drinkers depend on it for their daily nutrition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Increasing incidents of cardio-vascular problems, early puberty and cancer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onstantia" pitchFamily="18" charset="0"/>
              </a:rPr>
              <a:t>No milk free from </a:t>
            </a:r>
            <a:r>
              <a:rPr lang="en-US" sz="2400" dirty="0" err="1" smtClean="0">
                <a:latin typeface="Constantia" pitchFamily="18" charset="0"/>
              </a:rPr>
              <a:t>oxytocin</a:t>
            </a:r>
            <a:r>
              <a:rPr lang="en-US" sz="2400" dirty="0" smtClean="0">
                <a:latin typeface="Constantia" pitchFamily="18" charset="0"/>
              </a:rPr>
              <a:t>, antibiotics and hormones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23</a:t>
            </a:fld>
            <a:endParaRPr lang="hi-IN"/>
          </a:p>
        </p:txBody>
      </p:sp>
      <p:sp>
        <p:nvSpPr>
          <p:cNvPr id="6" name="TextBox 5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Inspiration for </a:t>
            </a:r>
            <a:r>
              <a:rPr lang="en-IN" altLang="hi-IN" sz="4800" dirty="0" err="1" smtClean="0">
                <a:latin typeface="Constantia" pitchFamily="18" charset="0"/>
              </a:rPr>
              <a:t>Puremilk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>
                <a:latin typeface="Constantia" pitchFamily="18" charset="0"/>
              </a:rPr>
              <a:t>Mission statement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5440" y="2274838"/>
            <a:ext cx="8961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altLang="hi-IN" sz="2400" dirty="0">
                <a:latin typeface="Constantia" pitchFamily="18" charset="0"/>
              </a:rPr>
              <a:t>At our farms we do not compromise. </a:t>
            </a:r>
            <a:endParaRPr lang="en-IN" altLang="hi-IN" sz="2400" dirty="0" smtClean="0">
              <a:latin typeface="Constantia" pitchFamily="18" charset="0"/>
            </a:endParaRPr>
          </a:p>
          <a:p>
            <a:pPr algn="just"/>
            <a:r>
              <a:rPr lang="en-IN" altLang="hi-IN" sz="2400" dirty="0" smtClean="0">
                <a:latin typeface="Constantia" pitchFamily="18" charset="0"/>
              </a:rPr>
              <a:t>We </a:t>
            </a:r>
            <a:r>
              <a:rPr lang="en-IN" altLang="hi-IN" sz="2400" dirty="0">
                <a:latin typeface="Constantia" pitchFamily="18" charset="0"/>
              </a:rPr>
              <a:t>do </a:t>
            </a:r>
            <a:r>
              <a:rPr lang="en-IN" altLang="hi-IN" sz="2400" dirty="0" smtClean="0">
                <a:latin typeface="Constantia" pitchFamily="18" charset="0"/>
              </a:rPr>
              <a:t>not ask </a:t>
            </a:r>
            <a:r>
              <a:rPr lang="en-IN" altLang="hi-IN" sz="2400" dirty="0">
                <a:latin typeface="Constantia" pitchFamily="18" charset="0"/>
              </a:rPr>
              <a:t>how make milk cheaper. </a:t>
            </a:r>
            <a:endParaRPr lang="en-IN" altLang="hi-IN" sz="2400" dirty="0" smtClean="0">
              <a:latin typeface="Constantia" pitchFamily="18" charset="0"/>
            </a:endParaRPr>
          </a:p>
          <a:p>
            <a:pPr algn="just"/>
            <a:r>
              <a:rPr lang="en-IN" altLang="hi-IN" sz="2400" dirty="0" smtClean="0">
                <a:latin typeface="Constantia" pitchFamily="18" charset="0"/>
              </a:rPr>
              <a:t>We </a:t>
            </a:r>
            <a:r>
              <a:rPr lang="en-IN" altLang="hi-IN" sz="2400" dirty="0">
                <a:latin typeface="Constantia" pitchFamily="18" charset="0"/>
              </a:rPr>
              <a:t>do not ask how to make lots of milk. </a:t>
            </a:r>
            <a:endParaRPr lang="en-IN" altLang="hi-IN" sz="2400" dirty="0" smtClean="0">
              <a:latin typeface="Constantia" pitchFamily="18" charset="0"/>
            </a:endParaRPr>
          </a:p>
          <a:p>
            <a:pPr algn="just"/>
            <a:r>
              <a:rPr lang="en-IN" altLang="hi-IN" sz="2400" dirty="0" smtClean="0">
                <a:latin typeface="Constantia" pitchFamily="18" charset="0"/>
              </a:rPr>
              <a:t>We </a:t>
            </a:r>
            <a:r>
              <a:rPr lang="en-IN" altLang="hi-IN" sz="2400" dirty="0">
                <a:latin typeface="Constantia" pitchFamily="18" charset="0"/>
              </a:rPr>
              <a:t>only ask this:</a:t>
            </a:r>
          </a:p>
          <a:p>
            <a:pPr algn="just"/>
            <a:r>
              <a:rPr lang="en-IN" altLang="hi-IN" sz="2400" i="1" dirty="0">
                <a:latin typeface="Constantia" pitchFamily="18" charset="0"/>
              </a:rPr>
              <a:t>How do we make milk better and better for women and children who shall consume 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24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199270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2967335"/>
            <a:ext cx="10927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5400" dirty="0">
                <a:latin typeface="Constantia" pitchFamily="18" charset="0"/>
              </a:rPr>
              <a:t>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25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1277563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26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64420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075" y="262728"/>
            <a:ext cx="655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hi-IN" sz="4800" dirty="0">
                <a:latin typeface="Constantia" pitchFamily="18" charset="0"/>
              </a:rPr>
              <a:t>Milk Brands In Kolkata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13523" y="3847365"/>
            <a:ext cx="2041879" cy="204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718" y="4021157"/>
            <a:ext cx="2553484" cy="155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925731" y="3971220"/>
            <a:ext cx="2275887" cy="16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056600" y="1474023"/>
            <a:ext cx="1869598" cy="223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856" y="1773283"/>
            <a:ext cx="2649183" cy="183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648" y="1883971"/>
            <a:ext cx="2919433" cy="16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3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32517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3970" y="262727"/>
            <a:ext cx="962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4800" dirty="0" smtClean="0">
                <a:latin typeface="Hurufo &amp; Numero" panose="02000500000000000000" pitchFamily="2" charset="0"/>
              </a:rPr>
              <a:t>     </a:t>
            </a:r>
            <a:r>
              <a:rPr lang="en-IN" altLang="hi-IN" sz="4800" dirty="0" smtClean="0">
                <a:latin typeface="Constantia" pitchFamily="18" charset="0"/>
              </a:rPr>
              <a:t>Bar </a:t>
            </a:r>
            <a:r>
              <a:rPr lang="en-IN" altLang="hi-IN" sz="4800" dirty="0">
                <a:latin typeface="Constantia" pitchFamily="18" charset="0"/>
              </a:rPr>
              <a:t>Graph </a:t>
            </a:r>
            <a:r>
              <a:rPr lang="en-IN" altLang="hi-IN" sz="4800" dirty="0" smtClean="0">
                <a:latin typeface="Constantia" pitchFamily="18" charset="0"/>
              </a:rPr>
              <a:t>&amp; </a:t>
            </a:r>
            <a:r>
              <a:rPr lang="en-IN" altLang="hi-IN" sz="4800" dirty="0">
                <a:latin typeface="Constantia" pitchFamily="18" charset="0"/>
              </a:rPr>
              <a:t>Milk Safety </a:t>
            </a:r>
            <a:r>
              <a:rPr lang="en-IN" altLang="hi-IN" sz="4800" dirty="0" smtClean="0">
                <a:latin typeface="Constantia" pitchFamily="18" charset="0"/>
              </a:rPr>
              <a:t>Map</a:t>
            </a:r>
            <a:endParaRPr lang="en-IN" altLang="hi-IN" sz="4800" dirty="0"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62379" y="1106887"/>
            <a:ext cx="17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2000" dirty="0">
                <a:latin typeface="Hurufo &amp; Numero" panose="02000500000000000000" pitchFamily="2" charset="0"/>
              </a:rPr>
              <a:t> </a:t>
            </a:r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2" cstate="print"/>
          <a:srcRect l="1557" t="7155" r="2282" b="6518"/>
          <a:stretch>
            <a:fillRect/>
          </a:stretch>
        </p:blipFill>
        <p:spPr>
          <a:xfrm>
            <a:off x="1083733" y="1701800"/>
            <a:ext cx="4224355" cy="4320000"/>
          </a:xfrm>
          <a:prstGeom prst="rect">
            <a:avLst/>
          </a:prstGeom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3" cstate="print"/>
          <a:srcRect l="1166" t="875" r="1996" b="1154"/>
          <a:stretch>
            <a:fillRect/>
          </a:stretch>
        </p:blipFill>
        <p:spPr>
          <a:xfrm>
            <a:off x="6316133" y="1693333"/>
            <a:ext cx="4431429" cy="4320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4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24135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262728"/>
            <a:ext cx="1167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4800" dirty="0">
                <a:latin typeface="Hurufo &amp; Numero" panose="02000500000000000000" pitchFamily="2" charset="0"/>
              </a:rPr>
              <a:t>“</a:t>
            </a:r>
            <a:r>
              <a:rPr lang="en-IN" altLang="hi-IN" sz="4800" dirty="0">
                <a:latin typeface="Constantia" pitchFamily="18" charset="0"/>
              </a:rPr>
              <a:t>Milk is unsafe for human consumption.”</a:t>
            </a:r>
          </a:p>
          <a:p>
            <a:r>
              <a:rPr lang="en-IN" altLang="hi-IN" sz="4800" dirty="0">
                <a:latin typeface="Constantia" pitchFamily="18" charset="0"/>
              </a:rPr>
              <a:t>- </a:t>
            </a:r>
            <a:r>
              <a:rPr lang="en-IN" altLang="hi-IN" sz="4800" dirty="0" err="1">
                <a:latin typeface="Constantia" pitchFamily="18" charset="0"/>
              </a:rPr>
              <a:t>Maneka</a:t>
            </a:r>
            <a:r>
              <a:rPr lang="en-IN" altLang="hi-IN" sz="4800" dirty="0">
                <a:latin typeface="Constantia" pitchFamily="18" charset="0"/>
              </a:rPr>
              <a:t> </a:t>
            </a:r>
            <a:r>
              <a:rPr lang="en-IN" altLang="hi-IN" sz="4800" dirty="0" smtClean="0">
                <a:latin typeface="Constantia" pitchFamily="18" charset="0"/>
              </a:rPr>
              <a:t>Gandhi </a:t>
            </a:r>
            <a:r>
              <a:rPr lang="en-IN" altLang="hi-IN" sz="3200" dirty="0" smtClean="0">
                <a:latin typeface="Constantia" pitchFamily="18" charset="0"/>
              </a:rPr>
              <a:t>(</a:t>
            </a:r>
            <a:r>
              <a:rPr lang="en-IN" altLang="hi-IN" sz="3200" dirty="0" err="1" smtClean="0">
                <a:latin typeface="Constantia" pitchFamily="18" charset="0"/>
              </a:rPr>
              <a:t>Firstpost</a:t>
            </a:r>
            <a:r>
              <a:rPr lang="en-IN" altLang="hi-IN" sz="3200" dirty="0" smtClean="0">
                <a:latin typeface="Constantia" pitchFamily="18" charset="0"/>
              </a:rPr>
              <a:t>: 28 Mar, 2016)</a:t>
            </a:r>
            <a:endParaRPr lang="en-IN" altLang="hi-IN" sz="4800" dirty="0"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864" y="2314736"/>
            <a:ext cx="7136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altLang="hi-IN" sz="2400" dirty="0" smtClean="0">
                <a:latin typeface="Constantia" pitchFamily="18" charset="0"/>
              </a:rPr>
              <a:t>Minister of Women, Child development</a:t>
            </a:r>
            <a:endParaRPr lang="en-IN" altLang="hi-IN" sz="2400" dirty="0" smtClean="0"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Cows injected </a:t>
            </a:r>
            <a:r>
              <a:rPr lang="en-IN" altLang="hi-IN" sz="2400" dirty="0">
                <a:latin typeface="Constantia" pitchFamily="18" charset="0"/>
              </a:rPr>
              <a:t>with </a:t>
            </a:r>
            <a:r>
              <a:rPr lang="en-IN" altLang="hi-IN" sz="2400" dirty="0" err="1" smtClean="0">
                <a:latin typeface="Constantia" pitchFamily="18" charset="0"/>
              </a:rPr>
              <a:t>oxytocin</a:t>
            </a:r>
            <a:r>
              <a:rPr lang="en-IN" altLang="hi-IN" sz="2400" dirty="0" smtClean="0">
                <a:latin typeface="Constantia" pitchFamily="18" charset="0"/>
              </a:rPr>
              <a:t>, illegal drugs</a:t>
            </a:r>
            <a:endParaRPr lang="en-IN" altLang="hi-IN" sz="2400" dirty="0"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Sick cows overdosed with antibiotics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Filthy water with algae and fungi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Feed unfit for consumption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Milk having animal faeces, contaminants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altLang="hi-IN" sz="2400" dirty="0" err="1" smtClean="0">
                <a:latin typeface="Constantia" pitchFamily="18" charset="0"/>
              </a:rPr>
              <a:t>Oxytocin</a:t>
            </a:r>
            <a:r>
              <a:rPr lang="en-US" altLang="hi-IN" sz="2400" dirty="0" smtClean="0">
                <a:latin typeface="Constantia" pitchFamily="18" charset="0"/>
              </a:rPr>
              <a:t> mafia headquartered in Kolkata</a:t>
            </a:r>
            <a:endParaRPr lang="en-IN" altLang="hi-IN" sz="2400" dirty="0" smtClean="0">
              <a:latin typeface="Constantia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IN" altLang="hi-IN" sz="2400" dirty="0">
              <a:latin typeface="Constant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535" y="2085305"/>
            <a:ext cx="4327525" cy="356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5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17333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82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Fatal adulterants in milk affecting lives</a:t>
            </a:r>
            <a:endParaRPr lang="en-IN" altLang="hi-IN" sz="4800" dirty="0"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1890" y="2554908"/>
            <a:ext cx="9888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2400" dirty="0">
                <a:latin typeface="Constantia" pitchFamily="18" charset="0"/>
              </a:rPr>
              <a:t>Milk that is available in the market comes laced with these three </a:t>
            </a:r>
            <a:r>
              <a:rPr lang="en-IN" altLang="hi-IN" sz="2400" dirty="0" smtClean="0">
                <a:latin typeface="Constantia" pitchFamily="18" charset="0"/>
              </a:rPr>
              <a:t>major adulterants, fatal over the long term:</a:t>
            </a:r>
            <a:endParaRPr lang="en-IN" altLang="hi-IN" sz="2400" dirty="0">
              <a:latin typeface="Constantia" pitchFamily="18" charset="0"/>
            </a:endParaRPr>
          </a:p>
          <a:p>
            <a:endParaRPr lang="en-IN" altLang="hi-IN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 </a:t>
            </a:r>
            <a:r>
              <a:rPr lang="en-IN" altLang="hi-IN" sz="2400" dirty="0" err="1" smtClean="0">
                <a:latin typeface="Constantia" pitchFamily="18" charset="0"/>
              </a:rPr>
              <a:t>Oxytocin</a:t>
            </a:r>
            <a:endParaRPr lang="en-IN" altLang="hi-IN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 Antibiotics</a:t>
            </a:r>
            <a:endParaRPr lang="en-IN" altLang="hi-IN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 Growth </a:t>
            </a:r>
            <a:r>
              <a:rPr lang="en-IN" altLang="hi-IN" sz="2400" dirty="0">
                <a:latin typeface="Constantia" pitchFamily="18" charset="0"/>
              </a:rPr>
              <a:t>Hormones</a:t>
            </a:r>
            <a:endParaRPr lang="en-IN" altLang="hi-IN" sz="900" dirty="0">
              <a:latin typeface="Constantia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6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410701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>
                <a:latin typeface="Constantia" pitchFamily="18" charset="0"/>
              </a:rPr>
              <a:t>Oxytocin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802" y="1996682"/>
            <a:ext cx="7278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hi-IN" sz="2400" dirty="0">
                <a:latin typeface="Constantia" pitchFamily="18" charset="0"/>
              </a:rPr>
              <a:t>It is an illegal drug which is </a:t>
            </a:r>
            <a:r>
              <a:rPr lang="en-IN" altLang="hi-IN" sz="2400" dirty="0" smtClean="0">
                <a:latin typeface="Constantia" pitchFamily="18" charset="0"/>
              </a:rPr>
              <a:t>being routinely used </a:t>
            </a:r>
            <a:r>
              <a:rPr lang="en-IN" altLang="hi-IN" sz="2400" dirty="0">
                <a:latin typeface="Constantia" pitchFamily="18" charset="0"/>
              </a:rPr>
              <a:t>twice a day </a:t>
            </a:r>
            <a:r>
              <a:rPr lang="en-IN" altLang="hi-IN" sz="2400" dirty="0" smtClean="0">
                <a:latin typeface="Constantia" pitchFamily="18" charset="0"/>
              </a:rPr>
              <a:t>before milking</a:t>
            </a:r>
            <a:endParaRPr lang="en-IN" altLang="hi-IN" sz="2400" dirty="0">
              <a:latin typeface="Constantia" pitchFamily="18" charset="0"/>
            </a:endParaRPr>
          </a:p>
          <a:p>
            <a:endParaRPr lang="en-IN" altLang="hi-IN" sz="2400" dirty="0"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Early puberty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Hormonal Imbalance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Breast </a:t>
            </a:r>
            <a:r>
              <a:rPr lang="en-IN" altLang="hi-IN" sz="2400" dirty="0">
                <a:latin typeface="Constantia" pitchFamily="18" charset="0"/>
              </a:rPr>
              <a:t>and Prostate </a:t>
            </a:r>
            <a:r>
              <a:rPr lang="en-IN" altLang="hi-IN" sz="2400" dirty="0" smtClean="0">
                <a:latin typeface="Constantia" pitchFamily="18" charset="0"/>
              </a:rPr>
              <a:t>cancer</a:t>
            </a:r>
          </a:p>
          <a:p>
            <a:pPr>
              <a:buFont typeface="Wingdings" pitchFamily="2" charset="2"/>
              <a:buChar char="q"/>
            </a:pPr>
            <a:r>
              <a:rPr lang="en-IN" altLang="hi-IN" sz="2400" dirty="0" smtClean="0">
                <a:latin typeface="Constantia" pitchFamily="18" charset="0"/>
              </a:rPr>
              <a:t>Weight gain</a:t>
            </a:r>
          </a:p>
          <a:p>
            <a:pPr>
              <a:buFont typeface="Wingdings" pitchFamily="2" charset="2"/>
              <a:buChar char="q"/>
            </a:pPr>
            <a:r>
              <a:rPr lang="en-US" altLang="hi-IN" sz="2400" dirty="0" smtClean="0">
                <a:latin typeface="Constantia" pitchFamily="18" charset="0"/>
              </a:rPr>
              <a:t>Diabetes</a:t>
            </a:r>
            <a:endParaRPr lang="en-IN" altLang="hi-IN" sz="2400" dirty="0" smtClean="0"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78758" y="1977337"/>
            <a:ext cx="3914730" cy="302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7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xmlns="" val="52419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9919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It </a:t>
            </a:r>
            <a:r>
              <a:rPr lang="en-US" sz="2400" dirty="0" smtClean="0"/>
              <a:t>is the first line of </a:t>
            </a:r>
            <a:r>
              <a:rPr lang="en-US" sz="2400" dirty="0" err="1" smtClean="0"/>
              <a:t>defence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Cattle not insured so no appetite for risk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Cannot afford veterinarian surgeons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“</a:t>
            </a:r>
            <a:r>
              <a:rPr lang="en-US" sz="2400" dirty="0" err="1" smtClean="0"/>
              <a:t>Prani</a:t>
            </a:r>
            <a:r>
              <a:rPr lang="en-US" sz="2400" dirty="0" smtClean="0"/>
              <a:t> </a:t>
            </a:r>
            <a:r>
              <a:rPr lang="en-US" sz="2400" dirty="0" err="1" smtClean="0"/>
              <a:t>Bandhus</a:t>
            </a:r>
            <a:r>
              <a:rPr lang="en-US" sz="2400" dirty="0" smtClean="0"/>
              <a:t>” on bikes collecting cash giving excessive injections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Antibiotic </a:t>
            </a:r>
            <a:r>
              <a:rPr lang="en-US" sz="2400" dirty="0" smtClean="0"/>
              <a:t>Resistance</a:t>
            </a:r>
            <a:endParaRPr lang="en-IN" sz="2400" dirty="0"/>
          </a:p>
        </p:txBody>
      </p:sp>
      <p:pic>
        <p:nvPicPr>
          <p:cNvPr id="4" name="Picture 3" descr="image-c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209" y="1917542"/>
            <a:ext cx="5855293" cy="35853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8</a:t>
            </a:fld>
            <a:endParaRPr lang="hi-IN"/>
          </a:p>
        </p:txBody>
      </p:sp>
      <p:sp>
        <p:nvSpPr>
          <p:cNvPr id="7" name="TextBox 6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Antibiotics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9" y="2937733"/>
            <a:ext cx="5585254" cy="21202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Calves </a:t>
            </a:r>
            <a:r>
              <a:rPr lang="en-US" sz="2400" dirty="0" smtClean="0"/>
              <a:t>producing milk before maturity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Increases milk production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Hormonal Imbalance in humans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Sterility and premature birth in </a:t>
            </a:r>
            <a:r>
              <a:rPr lang="en-US" sz="2400" dirty="0" smtClean="0"/>
              <a:t>human</a:t>
            </a:r>
            <a:endParaRPr lang="en-IN" sz="2400" dirty="0"/>
          </a:p>
        </p:txBody>
      </p:sp>
      <p:pic>
        <p:nvPicPr>
          <p:cNvPr id="5" name="Picture 4" descr="0010_1A_Book_angol_05_termeleselett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4191" y="1944130"/>
            <a:ext cx="6117792" cy="38786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10F01-85FF-4E84-ACB8-B1CDECBB357B}" type="slidenum">
              <a:rPr lang="hi-IN" smtClean="0"/>
              <a:pPr/>
              <a:t>9</a:t>
            </a:fld>
            <a:endParaRPr lang="hi-IN"/>
          </a:p>
        </p:txBody>
      </p:sp>
      <p:sp>
        <p:nvSpPr>
          <p:cNvPr id="8" name="TextBox 7"/>
          <p:cNvSpPr txBox="1"/>
          <p:nvPr/>
        </p:nvSpPr>
        <p:spPr>
          <a:xfrm>
            <a:off x="632460" y="365760"/>
            <a:ext cx="1092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hi-IN" sz="4800" dirty="0" smtClean="0">
                <a:latin typeface="Constantia" pitchFamily="18" charset="0"/>
              </a:rPr>
              <a:t>Growth Hormones</a:t>
            </a:r>
            <a:endParaRPr lang="en-IN" altLang="hi-IN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667</Words>
  <Application>Microsoft Office PowerPoint</Application>
  <PresentationFormat>Custom</PresentationFormat>
  <Paragraphs>166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Vedika Modi</dc:creator>
  <cp:lastModifiedBy>admin</cp:lastModifiedBy>
  <cp:revision>87</cp:revision>
  <dcterms:created xsi:type="dcterms:W3CDTF">2017-01-18T06:45:23Z</dcterms:created>
  <dcterms:modified xsi:type="dcterms:W3CDTF">2017-03-06T08:23:00Z</dcterms:modified>
</cp:coreProperties>
</file>